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9E5713-A5D1-42F3-A403-1A524E13403C}" type="datetimeFigureOut">
              <a:rPr lang="tr-TR" smtClean="0"/>
              <a:t>1.6.2021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C97F2B-D5EE-4FDA-B44A-63DEE11632A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23455"/>
          </a:xfrm>
        </p:spPr>
        <p:txBody>
          <a:bodyPr/>
          <a:lstStyle/>
          <a:p>
            <a:r>
              <a:rPr lang="tr-TR" sz="3600" b="1" dirty="0" err="1">
                <a:effectLst/>
              </a:rPr>
              <a:t>Effects</a:t>
            </a:r>
            <a:r>
              <a:rPr lang="tr-TR" sz="3600" b="1" dirty="0">
                <a:effectLst/>
              </a:rPr>
              <a:t> Of </a:t>
            </a:r>
            <a:r>
              <a:rPr lang="tr-TR" sz="3600" b="1" dirty="0" err="1">
                <a:effectLst/>
              </a:rPr>
              <a:t>Methylphenidate</a:t>
            </a:r>
            <a:r>
              <a:rPr lang="tr-TR" sz="3600" b="1" dirty="0">
                <a:effectLst/>
              </a:rPr>
              <a:t> On  </a:t>
            </a:r>
            <a:r>
              <a:rPr lang="tr-TR" sz="3600" b="1" dirty="0" err="1">
                <a:effectLst/>
              </a:rPr>
              <a:t>Electrocardiogram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And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Systemic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Arterial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Pressure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In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Children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with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Attention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Deficit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And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Hyperactivity</a:t>
            </a:r>
            <a:r>
              <a:rPr lang="tr-TR" sz="3600" b="1" dirty="0">
                <a:effectLst/>
              </a:rPr>
              <a:t> </a:t>
            </a:r>
            <a:r>
              <a:rPr lang="tr-TR" sz="3600" b="1" dirty="0" err="1">
                <a:effectLst/>
              </a:rPr>
              <a:t>Disorder</a:t>
            </a:r>
            <a:r>
              <a:rPr lang="tr-TR" sz="3600" dirty="0">
                <a:effectLst/>
              </a:rPr>
              <a:t/>
            </a:r>
            <a:br>
              <a:rPr lang="tr-TR" sz="3600" dirty="0">
                <a:effectLst/>
              </a:rPr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455168"/>
          </a:xfrm>
        </p:spPr>
        <p:txBody>
          <a:bodyPr/>
          <a:lstStyle/>
          <a:p>
            <a:r>
              <a:rPr lang="tr-TR" dirty="0" smtClean="0"/>
              <a:t>Ulaş Can Arıkanoğlu</a:t>
            </a:r>
          </a:p>
          <a:p>
            <a:r>
              <a:rPr lang="tr-TR" dirty="0" err="1" smtClean="0"/>
              <a:t>Dr.Kahraman</a:t>
            </a:r>
            <a:r>
              <a:rPr lang="tr-TR" dirty="0" smtClean="0"/>
              <a:t> Yakut</a:t>
            </a:r>
          </a:p>
          <a:p>
            <a:r>
              <a:rPr lang="tr-TR" dirty="0" smtClean="0"/>
              <a:t>Prof. Dr. Yılmaz Yozgat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61248"/>
            <a:ext cx="1343025" cy="76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40899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450912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/>
              <a:t>THANK YOU FOR </a:t>
            </a:r>
            <a:r>
              <a:rPr lang="tr-TR" dirty="0" smtClean="0"/>
              <a:t>LISTENING…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128792" cy="39796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61248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/>
              </a:rPr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Attention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deficit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hyperactivity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disorder</a:t>
            </a:r>
            <a:r>
              <a:rPr lang="tr-TR" dirty="0">
                <a:solidFill>
                  <a:schemeClr val="tx1"/>
                </a:solidFill>
              </a:rPr>
              <a:t> (ADHD), </a:t>
            </a:r>
            <a:r>
              <a:rPr lang="tr-TR" dirty="0" err="1">
                <a:solidFill>
                  <a:schemeClr val="tx1"/>
                </a:solidFill>
              </a:rPr>
              <a:t>which</a:t>
            </a:r>
            <a:r>
              <a:rPr lang="tr-TR" dirty="0">
                <a:solidFill>
                  <a:schemeClr val="tx1"/>
                </a:solidFill>
              </a:rPr>
              <a:t> is </a:t>
            </a:r>
            <a:r>
              <a:rPr lang="tr-TR" dirty="0" err="1">
                <a:solidFill>
                  <a:schemeClr val="tx1"/>
                </a:solidFill>
              </a:rPr>
              <a:t>characterized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developmentally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inappropriate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levels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attention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hyperactivity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impulsivity</a:t>
            </a:r>
            <a:r>
              <a:rPr lang="tr-TR" dirty="0">
                <a:solidFill>
                  <a:schemeClr val="tx1"/>
                </a:solidFill>
              </a:rPr>
              <a:t>, is </a:t>
            </a:r>
            <a:r>
              <a:rPr lang="tr-TR" dirty="0" err="1">
                <a:solidFill>
                  <a:schemeClr val="tx1"/>
                </a:solidFill>
              </a:rPr>
              <a:t>one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most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common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psychiatric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disorders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childhood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is </a:t>
            </a:r>
            <a:r>
              <a:rPr lang="tr-TR" dirty="0" err="1">
                <a:solidFill>
                  <a:schemeClr val="tx1"/>
                </a:solidFill>
              </a:rPr>
              <a:t>considered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most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common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neurodevelopmental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disorder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Currently</a:t>
            </a:r>
            <a:r>
              <a:rPr lang="tr-TR" dirty="0">
                <a:solidFill>
                  <a:schemeClr val="tx1"/>
                </a:solidFill>
              </a:rPr>
              <a:t>, ADHD </a:t>
            </a:r>
            <a:r>
              <a:rPr lang="tr-TR" dirty="0" err="1">
                <a:solidFill>
                  <a:schemeClr val="tx1"/>
                </a:solidFill>
              </a:rPr>
              <a:t>diagnosis</a:t>
            </a:r>
            <a:r>
              <a:rPr lang="tr-TR" dirty="0">
                <a:solidFill>
                  <a:schemeClr val="tx1"/>
                </a:solidFill>
              </a:rPr>
              <a:t> is </a:t>
            </a:r>
            <a:r>
              <a:rPr lang="tr-TR" dirty="0" err="1">
                <a:solidFill>
                  <a:schemeClr val="tx1"/>
                </a:solidFill>
              </a:rPr>
              <a:t>defined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according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DSM-V </a:t>
            </a:r>
            <a:r>
              <a:rPr lang="tr-TR" dirty="0" err="1">
                <a:solidFill>
                  <a:schemeClr val="tx1"/>
                </a:solidFill>
              </a:rPr>
              <a:t>diagnostic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criteria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specified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American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Psychiatric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Association</a:t>
            </a:r>
            <a:r>
              <a:rPr lang="tr-TR" dirty="0">
                <a:solidFill>
                  <a:schemeClr val="tx1"/>
                </a:solidFill>
              </a:rPr>
              <a:t> (APA).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61248"/>
            <a:ext cx="1343025" cy="76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61248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476672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</a:p>
          <a:p>
            <a:r>
              <a:rPr lang="tr-TR" dirty="0" smtClean="0"/>
              <a:t>	</a:t>
            </a:r>
            <a:r>
              <a:rPr lang="tr-TR" sz="2000" dirty="0"/>
              <a:t>ADHD </a:t>
            </a:r>
            <a:r>
              <a:rPr lang="tr-TR" sz="2000" dirty="0" err="1"/>
              <a:t>treatment</a:t>
            </a:r>
            <a:r>
              <a:rPr lang="tr-TR" sz="2000" dirty="0"/>
              <a:t> </a:t>
            </a:r>
            <a:r>
              <a:rPr lang="tr-TR" sz="2000" dirty="0" err="1"/>
              <a:t>aims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improve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child's</a:t>
            </a:r>
            <a:r>
              <a:rPr lang="tr-TR" sz="2000" dirty="0"/>
              <a:t> </a:t>
            </a:r>
            <a:r>
              <a:rPr lang="tr-TR" sz="2000" dirty="0" err="1"/>
              <a:t>behavioral</a:t>
            </a:r>
            <a:r>
              <a:rPr lang="tr-TR" sz="2000" dirty="0"/>
              <a:t>, </a:t>
            </a:r>
            <a:r>
              <a:rPr lang="tr-TR" sz="2000" dirty="0" err="1"/>
              <a:t>social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cognitive</a:t>
            </a:r>
            <a:r>
              <a:rPr lang="tr-TR" sz="2000" dirty="0"/>
              <a:t> </a:t>
            </a:r>
            <a:r>
              <a:rPr lang="tr-TR" sz="2000" dirty="0" err="1"/>
              <a:t>functions</a:t>
            </a:r>
            <a:r>
              <a:rPr lang="tr-TR" sz="2000" dirty="0"/>
              <a:t>. </a:t>
            </a:r>
            <a:r>
              <a:rPr lang="tr-TR" sz="2000" dirty="0" err="1"/>
              <a:t>Most</a:t>
            </a:r>
            <a:r>
              <a:rPr lang="tr-TR" sz="2000" dirty="0"/>
              <a:t> </a:t>
            </a:r>
            <a:r>
              <a:rPr lang="tr-TR" sz="2000" dirty="0" err="1"/>
              <a:t>drugs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ADHD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thought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dirty="0" err="1"/>
              <a:t>primarily</a:t>
            </a:r>
            <a:r>
              <a:rPr lang="tr-TR" sz="2000" dirty="0"/>
              <a:t> </a:t>
            </a:r>
            <a:r>
              <a:rPr lang="tr-TR" sz="2000" dirty="0" err="1"/>
              <a:t>effective</a:t>
            </a:r>
            <a:r>
              <a:rPr lang="tr-TR" sz="2000" dirty="0"/>
              <a:t> in </a:t>
            </a:r>
            <a:r>
              <a:rPr lang="tr-TR" sz="2000" dirty="0" err="1"/>
              <a:t>catecholamine</a:t>
            </a:r>
            <a:r>
              <a:rPr lang="tr-TR" sz="2000" dirty="0"/>
              <a:t> </a:t>
            </a:r>
            <a:r>
              <a:rPr lang="tr-TR" sz="2000" dirty="0" err="1"/>
              <a:t>pathways</a:t>
            </a:r>
            <a:r>
              <a:rPr lang="tr-TR" sz="2000" dirty="0"/>
              <a:t>. </a:t>
            </a:r>
            <a:r>
              <a:rPr lang="tr-TR" sz="2000" dirty="0" err="1"/>
              <a:t>Accordingly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most</a:t>
            </a:r>
            <a:r>
              <a:rPr lang="tr-TR" sz="2000" dirty="0"/>
              <a:t> </a:t>
            </a:r>
            <a:r>
              <a:rPr lang="tr-TR" sz="2000" dirty="0" err="1"/>
              <a:t>commonly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 </a:t>
            </a:r>
            <a:r>
              <a:rPr lang="tr-TR" sz="2000" dirty="0" err="1"/>
              <a:t>pharmacological</a:t>
            </a:r>
            <a:r>
              <a:rPr lang="tr-TR" sz="2000" dirty="0"/>
              <a:t> </a:t>
            </a:r>
            <a:r>
              <a:rPr lang="tr-TR" sz="2000" dirty="0" err="1"/>
              <a:t>agent</a:t>
            </a:r>
            <a:r>
              <a:rPr lang="tr-TR" sz="2000" dirty="0"/>
              <a:t> in </a:t>
            </a:r>
            <a:r>
              <a:rPr lang="tr-TR" sz="2000" dirty="0" err="1"/>
              <a:t>treatment</a:t>
            </a:r>
            <a:r>
              <a:rPr lang="tr-TR" sz="2000" dirty="0"/>
              <a:t> is </a:t>
            </a:r>
            <a:r>
              <a:rPr lang="tr-TR" sz="2000" dirty="0" err="1"/>
              <a:t>methylphenidate</a:t>
            </a:r>
            <a:r>
              <a:rPr lang="tr-TR" sz="2000" dirty="0"/>
              <a:t> (MPH).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effects</a:t>
            </a:r>
            <a:r>
              <a:rPr lang="tr-TR" sz="2000" dirty="0"/>
              <a:t> of </a:t>
            </a:r>
            <a:r>
              <a:rPr lang="tr-TR" sz="2000" dirty="0" err="1"/>
              <a:t>methylphenidate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heart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controversial</a:t>
            </a:r>
            <a:r>
              <a:rPr lang="tr-TR" sz="2000" dirty="0"/>
              <a:t>. </a:t>
            </a:r>
            <a:r>
              <a:rPr lang="tr-TR" sz="2000" dirty="0" err="1"/>
              <a:t>It</a:t>
            </a:r>
            <a:r>
              <a:rPr lang="tr-TR" sz="2000" dirty="0"/>
              <a:t> has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/>
              <a:t>reported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these</a:t>
            </a:r>
            <a:r>
              <a:rPr lang="tr-TR" sz="2000" dirty="0"/>
              <a:t> </a:t>
            </a:r>
            <a:r>
              <a:rPr lang="tr-TR" sz="2000" dirty="0" err="1"/>
              <a:t>drugs</a:t>
            </a:r>
            <a:r>
              <a:rPr lang="tr-TR" sz="2000" dirty="0"/>
              <a:t> </a:t>
            </a:r>
            <a:r>
              <a:rPr lang="tr-TR" sz="2000" dirty="0" err="1"/>
              <a:t>prolong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corrected</a:t>
            </a:r>
            <a:r>
              <a:rPr lang="tr-TR" sz="2000" dirty="0"/>
              <a:t> QT (</a:t>
            </a:r>
            <a:r>
              <a:rPr lang="tr-TR" sz="2000" dirty="0" err="1"/>
              <a:t>QTc</a:t>
            </a:r>
            <a:r>
              <a:rPr lang="tr-TR" sz="2000" dirty="0"/>
              <a:t>) time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trigger</a:t>
            </a:r>
            <a:r>
              <a:rPr lang="tr-TR" sz="2000" dirty="0"/>
              <a:t> </a:t>
            </a:r>
            <a:r>
              <a:rPr lang="tr-TR" sz="2000" dirty="0" err="1"/>
              <a:t>polymorphic</a:t>
            </a:r>
            <a:r>
              <a:rPr lang="tr-TR" sz="2000" dirty="0"/>
              <a:t> </a:t>
            </a:r>
            <a:r>
              <a:rPr lang="tr-TR" sz="2000" dirty="0" err="1"/>
              <a:t>ventricular</a:t>
            </a:r>
            <a:r>
              <a:rPr lang="tr-TR" sz="2000" dirty="0"/>
              <a:t> </a:t>
            </a:r>
            <a:r>
              <a:rPr lang="tr-TR" sz="2000" dirty="0" err="1"/>
              <a:t>tachycardias</a:t>
            </a:r>
            <a:r>
              <a:rPr lang="tr-TR" sz="2000" dirty="0"/>
              <a:t>, </a:t>
            </a:r>
            <a:r>
              <a:rPr lang="tr-TR" sz="2000" dirty="0" err="1"/>
              <a:t>leading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sudden</a:t>
            </a:r>
            <a:r>
              <a:rPr lang="tr-TR" sz="2000" dirty="0"/>
              <a:t> </a:t>
            </a:r>
            <a:r>
              <a:rPr lang="tr-TR" sz="2000" dirty="0" err="1"/>
              <a:t>cardiac</a:t>
            </a:r>
            <a:r>
              <a:rPr lang="tr-TR" sz="2000" dirty="0"/>
              <a:t> </a:t>
            </a:r>
            <a:r>
              <a:rPr lang="tr-TR" sz="2000" dirty="0" err="1"/>
              <a:t>death</a:t>
            </a:r>
            <a:r>
              <a:rPr lang="tr-TR" sz="2000" dirty="0"/>
              <a:t>. </a:t>
            </a:r>
            <a:r>
              <a:rPr lang="tr-TR" sz="2000" dirty="0" err="1"/>
              <a:t>However</a:t>
            </a:r>
            <a:r>
              <a:rPr lang="tr-TR" sz="2000" dirty="0"/>
              <a:t>, it has </a:t>
            </a:r>
            <a:r>
              <a:rPr lang="tr-TR" sz="2000" dirty="0" err="1"/>
              <a:t>been</a:t>
            </a:r>
            <a:r>
              <a:rPr lang="tr-TR" sz="2000" dirty="0"/>
              <a:t> </a:t>
            </a:r>
            <a:r>
              <a:rPr lang="tr-TR" sz="2000" dirty="0" err="1"/>
              <a:t>reported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prolonged</a:t>
            </a:r>
            <a:r>
              <a:rPr lang="tr-TR" sz="2000" dirty="0"/>
              <a:t> </a:t>
            </a:r>
            <a:r>
              <a:rPr lang="tr-TR" sz="2000" dirty="0" err="1"/>
              <a:t>release</a:t>
            </a:r>
            <a:r>
              <a:rPr lang="tr-TR" sz="2000" dirty="0"/>
              <a:t> </a:t>
            </a:r>
            <a:r>
              <a:rPr lang="tr-TR" sz="2000" dirty="0" err="1"/>
              <a:t>formulations</a:t>
            </a:r>
            <a:r>
              <a:rPr lang="tr-TR" sz="2000" dirty="0"/>
              <a:t> of </a:t>
            </a:r>
            <a:r>
              <a:rPr lang="tr-TR" sz="2000" dirty="0" err="1"/>
              <a:t>psychostimulants</a:t>
            </a:r>
            <a:r>
              <a:rPr lang="tr-TR" sz="2000" dirty="0"/>
              <a:t> </a:t>
            </a:r>
            <a:r>
              <a:rPr lang="tr-TR" sz="2000" dirty="0" err="1"/>
              <a:t>cause</a:t>
            </a:r>
            <a:r>
              <a:rPr lang="tr-TR" sz="2000" dirty="0"/>
              <a:t> </a:t>
            </a:r>
            <a:r>
              <a:rPr lang="tr-TR" sz="2000" dirty="0" err="1"/>
              <a:t>significant</a:t>
            </a:r>
            <a:r>
              <a:rPr lang="tr-TR" sz="2000" dirty="0"/>
              <a:t> </a:t>
            </a:r>
            <a:r>
              <a:rPr lang="tr-TR" sz="2000" dirty="0" err="1"/>
              <a:t>changes</a:t>
            </a:r>
            <a:r>
              <a:rPr lang="tr-TR" sz="2000" dirty="0"/>
              <a:t> in </a:t>
            </a:r>
            <a:r>
              <a:rPr lang="tr-TR" sz="2000" dirty="0" err="1"/>
              <a:t>systemic</a:t>
            </a:r>
            <a:r>
              <a:rPr lang="tr-TR" sz="2000" dirty="0"/>
              <a:t> </a:t>
            </a:r>
            <a:r>
              <a:rPr lang="tr-TR" sz="2000" dirty="0" err="1"/>
              <a:t>arterial</a:t>
            </a:r>
            <a:r>
              <a:rPr lang="tr-TR" sz="2000" dirty="0"/>
              <a:t> </a:t>
            </a:r>
            <a:r>
              <a:rPr lang="tr-TR" sz="2000" dirty="0" err="1"/>
              <a:t>pressure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heart</a:t>
            </a:r>
            <a:r>
              <a:rPr lang="tr-TR" sz="2000" dirty="0"/>
              <a:t> rate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study</a:t>
            </a:r>
            <a:r>
              <a:rPr lang="tr-TR" sz="2000" dirty="0"/>
              <a:t>,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aimed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investigate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effects</a:t>
            </a:r>
            <a:r>
              <a:rPr lang="tr-TR" sz="2000" dirty="0"/>
              <a:t> on </a:t>
            </a:r>
            <a:r>
              <a:rPr lang="tr-TR" sz="2000" dirty="0" err="1"/>
              <a:t>QTc</a:t>
            </a:r>
            <a:r>
              <a:rPr lang="tr-TR" sz="2000" dirty="0"/>
              <a:t> </a:t>
            </a:r>
            <a:r>
              <a:rPr lang="tr-TR" sz="2000" dirty="0" err="1"/>
              <a:t>interval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systemic</a:t>
            </a:r>
            <a:r>
              <a:rPr lang="tr-TR" sz="2000" dirty="0"/>
              <a:t> </a:t>
            </a:r>
            <a:r>
              <a:rPr lang="tr-TR" sz="2000" dirty="0" err="1"/>
              <a:t>blood</a:t>
            </a:r>
            <a:r>
              <a:rPr lang="tr-TR" sz="2000" dirty="0"/>
              <a:t> </a:t>
            </a:r>
            <a:r>
              <a:rPr lang="tr-TR" sz="2000" dirty="0" err="1"/>
              <a:t>pressure</a:t>
            </a:r>
            <a:r>
              <a:rPr lang="tr-TR" sz="2000" dirty="0"/>
              <a:t> in </a:t>
            </a:r>
            <a:r>
              <a:rPr lang="tr-TR" sz="2000" dirty="0" err="1"/>
              <a:t>patients</a:t>
            </a:r>
            <a:r>
              <a:rPr lang="tr-TR" sz="2000" dirty="0"/>
              <a:t> </a:t>
            </a:r>
            <a:r>
              <a:rPr lang="tr-TR" sz="2000" dirty="0" err="1"/>
              <a:t>diagnosed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ADHD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responded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methylphenidate</a:t>
            </a:r>
            <a:r>
              <a:rPr lang="tr-TR" sz="2000" dirty="0"/>
              <a:t> </a:t>
            </a:r>
            <a:r>
              <a:rPr lang="tr-TR" sz="2000" dirty="0" err="1"/>
              <a:t>treatment</a:t>
            </a:r>
            <a:r>
              <a:rPr lang="tr-TR" sz="2000" dirty="0"/>
              <a:t> </a:t>
            </a:r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DSM-V </a:t>
            </a:r>
            <a:r>
              <a:rPr lang="tr-TR" sz="2000" dirty="0" err="1"/>
              <a:t>diagnostic</a:t>
            </a:r>
            <a:r>
              <a:rPr lang="tr-TR" sz="2000" dirty="0"/>
              <a:t> </a:t>
            </a:r>
            <a:r>
              <a:rPr lang="tr-TR" sz="2000" dirty="0" err="1"/>
              <a:t>criteria</a:t>
            </a:r>
            <a:r>
              <a:rPr lang="tr-TR" sz="2000" dirty="0"/>
              <a:t>.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8" y="5462652"/>
            <a:ext cx="3217629" cy="256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51" y="5805264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/>
              <a:t>METHOD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9552" y="119675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,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electrocardiography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of 55 </a:t>
            </a:r>
            <a:r>
              <a:rPr lang="tr-TR" dirty="0" err="1"/>
              <a:t>pediatric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pediatric</a:t>
            </a:r>
            <a:r>
              <a:rPr lang="tr-TR" dirty="0"/>
              <a:t> </a:t>
            </a:r>
            <a:r>
              <a:rPr lang="tr-TR" dirty="0" err="1"/>
              <a:t>cardiology</a:t>
            </a:r>
            <a:r>
              <a:rPr lang="tr-TR" dirty="0"/>
              <a:t> </a:t>
            </a:r>
            <a:r>
              <a:rPr lang="tr-TR" dirty="0" err="1"/>
              <a:t>outpatient</a:t>
            </a:r>
            <a:r>
              <a:rPr lang="tr-TR" dirty="0"/>
              <a:t> </a:t>
            </a:r>
            <a:r>
              <a:rPr lang="tr-TR" dirty="0" err="1"/>
              <a:t>clinic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September</a:t>
            </a:r>
            <a:r>
              <a:rPr lang="tr-TR" dirty="0"/>
              <a:t> 2019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December</a:t>
            </a:r>
            <a:r>
              <a:rPr lang="tr-TR" dirty="0"/>
              <a:t> 2020 </a:t>
            </a:r>
            <a:r>
              <a:rPr lang="tr-TR" dirty="0" err="1"/>
              <a:t>to</a:t>
            </a:r>
            <a:r>
              <a:rPr lang="tr-TR" dirty="0"/>
              <a:t> start MPH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diagnosis</a:t>
            </a:r>
            <a:r>
              <a:rPr lang="tr-TR" dirty="0"/>
              <a:t> of ADHD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continued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received</a:t>
            </a:r>
            <a:r>
              <a:rPr lang="tr-TR" dirty="0"/>
              <a:t> a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examined</a:t>
            </a:r>
            <a:r>
              <a:rPr lang="tr-TR" dirty="0"/>
              <a:t>. 32.7% of 55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aged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4 </a:t>
            </a:r>
            <a:r>
              <a:rPr lang="tr-TR" dirty="0" err="1"/>
              <a:t>and</a:t>
            </a:r>
            <a:r>
              <a:rPr lang="tr-TR" dirty="0"/>
              <a:t> 17 (</a:t>
            </a:r>
            <a:r>
              <a:rPr lang="tr-TR" dirty="0" err="1"/>
              <a:t>mean</a:t>
            </a:r>
            <a:r>
              <a:rPr lang="tr-TR" dirty="0"/>
              <a:t>: 9.11; </a:t>
            </a:r>
            <a:r>
              <a:rPr lang="tr-TR" dirty="0" err="1"/>
              <a:t>sd</a:t>
            </a:r>
            <a:r>
              <a:rPr lang="tr-TR" dirty="0"/>
              <a:t>: 3.387)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female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67.3%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male</a:t>
            </a:r>
            <a:r>
              <a:rPr lang="tr-TR" dirty="0"/>
              <a:t>.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not </a:t>
            </a:r>
            <a:r>
              <a:rPr lang="tr-TR" dirty="0" err="1"/>
              <a:t>eligible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MPH </a:t>
            </a:r>
            <a:r>
              <a:rPr lang="tr-TR" dirty="0" err="1"/>
              <a:t>therapy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excluded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. </a:t>
            </a:r>
            <a:r>
              <a:rPr lang="tr-TR" dirty="0" err="1"/>
              <a:t>Systemic</a:t>
            </a:r>
            <a:r>
              <a:rPr lang="tr-TR" dirty="0"/>
              <a:t> </a:t>
            </a:r>
            <a:r>
              <a:rPr lang="tr-TR" dirty="0" err="1"/>
              <a:t>arterial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initiation</a:t>
            </a:r>
            <a:r>
              <a:rPr lang="tr-TR" dirty="0"/>
              <a:t> of MPH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6th </a:t>
            </a:r>
            <a:r>
              <a:rPr lang="tr-TR" dirty="0" err="1"/>
              <a:t>month</a:t>
            </a:r>
            <a:r>
              <a:rPr lang="tr-TR" dirty="0"/>
              <a:t> of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QTc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​​in </a:t>
            </a:r>
            <a:r>
              <a:rPr lang="tr-TR" dirty="0" err="1"/>
              <a:t>electrocardiography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evaluated</a:t>
            </a:r>
            <a:r>
              <a:rPr lang="tr-TR" dirty="0"/>
              <a:t> </a:t>
            </a:r>
            <a:r>
              <a:rPr lang="tr-TR" dirty="0" err="1"/>
              <a:t>retrospectively</a:t>
            </a:r>
            <a:r>
              <a:rPr lang="tr-TR" dirty="0"/>
              <a:t>. IBM SPSS V23.0 </a:t>
            </a:r>
            <a:r>
              <a:rPr lang="tr-TR" dirty="0" err="1"/>
              <a:t>package</a:t>
            </a:r>
            <a:r>
              <a:rPr lang="tr-TR" dirty="0"/>
              <a:t> program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data </a:t>
            </a:r>
            <a:r>
              <a:rPr lang="tr-TR" dirty="0" err="1"/>
              <a:t>analysis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,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amplitude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speed</a:t>
            </a:r>
            <a:r>
              <a:rPr lang="tr-TR" dirty="0"/>
              <a:t> (25mm / </a:t>
            </a:r>
            <a:r>
              <a:rPr lang="tr-TR" dirty="0" err="1"/>
              <a:t>sec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12-channel ECG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measurements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manually</a:t>
            </a:r>
            <a:r>
              <a:rPr lang="tr-TR" dirty="0"/>
              <a:t>. </a:t>
            </a:r>
            <a:r>
              <a:rPr lang="tr-TR" dirty="0" err="1"/>
              <a:t>Systolic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diastolic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pressures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mercury</a:t>
            </a:r>
            <a:r>
              <a:rPr lang="tr-TR" dirty="0"/>
              <a:t> </a:t>
            </a:r>
            <a:r>
              <a:rPr lang="tr-TR" dirty="0" err="1"/>
              <a:t>sphygmomanometer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84" y="5329755"/>
            <a:ext cx="3888432" cy="100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575440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tr-TR" b="1" dirty="0">
                <a:effectLst/>
              </a:rPr>
              <a:t>RESULTS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9552" y="1268760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Paired</a:t>
            </a:r>
            <a:r>
              <a:rPr lang="tr-TR" dirty="0"/>
              <a:t> t test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initial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post-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comparison</a:t>
            </a:r>
            <a:r>
              <a:rPr lang="tr-TR" dirty="0"/>
              <a:t>, </a:t>
            </a:r>
            <a:r>
              <a:rPr lang="tr-TR" dirty="0" err="1"/>
              <a:t>statistical</a:t>
            </a:r>
            <a:r>
              <a:rPr lang="tr-TR" dirty="0"/>
              <a:t> </a:t>
            </a:r>
            <a:r>
              <a:rPr lang="tr-TR" dirty="0" err="1"/>
              <a:t>significance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accepted</a:t>
            </a:r>
            <a:r>
              <a:rPr lang="tr-TR" dirty="0"/>
              <a:t> as p &lt;0.05.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6th </a:t>
            </a:r>
            <a:r>
              <a:rPr lang="tr-TR" dirty="0" err="1"/>
              <a:t>month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​​of 55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pre-treatment</a:t>
            </a:r>
            <a:r>
              <a:rPr lang="tr-TR" dirty="0"/>
              <a:t> </a:t>
            </a:r>
            <a:r>
              <a:rPr lang="tr-TR" dirty="0" err="1"/>
              <a:t>systolic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​​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105.56 ± 12.581 </a:t>
            </a:r>
            <a:r>
              <a:rPr lang="tr-TR" dirty="0" err="1"/>
              <a:t>to</a:t>
            </a:r>
            <a:r>
              <a:rPr lang="tr-TR" dirty="0"/>
              <a:t> 108.20 ± 7.148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moderate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(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coefficient</a:t>
            </a:r>
            <a:r>
              <a:rPr lang="tr-TR" dirty="0"/>
              <a:t>: 0.589)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, but it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statistically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(p = 0.06 ).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pre-treatment</a:t>
            </a:r>
            <a:r>
              <a:rPr lang="tr-TR" dirty="0"/>
              <a:t> </a:t>
            </a:r>
            <a:r>
              <a:rPr lang="tr-TR" dirty="0" err="1"/>
              <a:t>diastolic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​​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67.36 ± 11.056 </a:t>
            </a:r>
            <a:r>
              <a:rPr lang="tr-TR" dirty="0" err="1"/>
              <a:t>to</a:t>
            </a:r>
            <a:r>
              <a:rPr lang="tr-TR" dirty="0"/>
              <a:t> 69.45 ± 7.010,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moderate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(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coefficient</a:t>
            </a:r>
            <a:r>
              <a:rPr lang="tr-TR" dirty="0"/>
              <a:t>: 0.596)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, but it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statistically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(p = 0.087).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corrected</a:t>
            </a:r>
            <a:r>
              <a:rPr lang="tr-TR" dirty="0"/>
              <a:t> QT </a:t>
            </a:r>
            <a:r>
              <a:rPr lang="tr-TR" dirty="0" err="1"/>
              <a:t>values</a:t>
            </a:r>
            <a:r>
              <a:rPr lang="tr-TR" dirty="0"/>
              <a:t> ​​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examined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​​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0.401 ± 0.02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0.407 ± 0.01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, </a:t>
            </a:r>
            <a:r>
              <a:rPr lang="tr-TR" dirty="0" err="1"/>
              <a:t>although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moderate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(</a:t>
            </a:r>
            <a:r>
              <a:rPr lang="tr-TR" dirty="0" err="1"/>
              <a:t>Pearson</a:t>
            </a:r>
            <a:r>
              <a:rPr lang="tr-TR" dirty="0"/>
              <a:t> </a:t>
            </a:r>
            <a:r>
              <a:rPr lang="tr-TR" dirty="0" err="1"/>
              <a:t>correlation</a:t>
            </a:r>
            <a:r>
              <a:rPr lang="tr-TR" dirty="0"/>
              <a:t> </a:t>
            </a:r>
            <a:r>
              <a:rPr lang="tr-TR" dirty="0" err="1"/>
              <a:t>coefficient</a:t>
            </a:r>
            <a:r>
              <a:rPr lang="tr-TR" dirty="0"/>
              <a:t>: 0.513), but it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statistically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. (p = 0.091).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1208"/>
            <a:ext cx="7010400" cy="98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10" y="506760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2284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"/>
            <a:ext cx="849694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"/>
            <a:ext cx="4436848" cy="37318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85" y="151413"/>
            <a:ext cx="4255815" cy="3429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34" y="3356992"/>
            <a:ext cx="4415957" cy="32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327"/>
            <a:ext cx="8229600" cy="1123528"/>
          </a:xfrm>
        </p:spPr>
        <p:txBody>
          <a:bodyPr/>
          <a:lstStyle/>
          <a:p>
            <a:r>
              <a:rPr lang="tr-TR" b="1" dirty="0">
                <a:effectLst/>
              </a:rPr>
              <a:t>DISCUSSION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9552" y="148478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light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data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, </a:t>
            </a:r>
            <a:r>
              <a:rPr lang="tr-TR" sz="2000" dirty="0" err="1"/>
              <a:t>although</a:t>
            </a:r>
            <a:r>
              <a:rPr lang="tr-TR" sz="2000" dirty="0"/>
              <a:t> MPH </a:t>
            </a:r>
            <a:r>
              <a:rPr lang="tr-TR" sz="2000" dirty="0" err="1"/>
              <a:t>treatment</a:t>
            </a:r>
            <a:r>
              <a:rPr lang="tr-TR" sz="2000" dirty="0"/>
              <a:t> </a:t>
            </a:r>
            <a:r>
              <a:rPr lang="tr-TR" sz="2000" dirty="0" err="1"/>
              <a:t>causes</a:t>
            </a:r>
            <a:r>
              <a:rPr lang="tr-TR" sz="2000" dirty="0"/>
              <a:t> an </a:t>
            </a:r>
            <a:r>
              <a:rPr lang="tr-TR" sz="2000" dirty="0" err="1"/>
              <a:t>increase</a:t>
            </a:r>
            <a:r>
              <a:rPr lang="tr-TR" sz="2000" dirty="0"/>
              <a:t> in </a:t>
            </a:r>
            <a:r>
              <a:rPr lang="tr-TR" sz="2000" dirty="0" err="1"/>
              <a:t>systemic</a:t>
            </a:r>
            <a:r>
              <a:rPr lang="tr-TR" sz="2000" dirty="0"/>
              <a:t> </a:t>
            </a:r>
            <a:r>
              <a:rPr lang="tr-TR" sz="2000" dirty="0" err="1"/>
              <a:t>arterial</a:t>
            </a:r>
            <a:r>
              <a:rPr lang="tr-TR" sz="2000" dirty="0"/>
              <a:t> </a:t>
            </a:r>
            <a:r>
              <a:rPr lang="tr-TR" sz="2000" dirty="0" err="1"/>
              <a:t>pressure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QTc</a:t>
            </a:r>
            <a:r>
              <a:rPr lang="tr-TR" sz="2000" dirty="0"/>
              <a:t> </a:t>
            </a:r>
            <a:r>
              <a:rPr lang="tr-TR" sz="2000" dirty="0" err="1"/>
              <a:t>values</a:t>
            </a:r>
            <a:r>
              <a:rPr lang="tr-TR" sz="2000" dirty="0"/>
              <a:t> ​​in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patients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ADHD,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increase</a:t>
            </a:r>
            <a:r>
              <a:rPr lang="tr-TR" sz="2000" dirty="0"/>
              <a:t> is not at a </a:t>
            </a:r>
            <a:r>
              <a:rPr lang="tr-TR" sz="2000" dirty="0" err="1"/>
              <a:t>level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requires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cessation</a:t>
            </a:r>
            <a:r>
              <a:rPr lang="tr-TR" sz="2000" dirty="0"/>
              <a:t> of </a:t>
            </a:r>
            <a:r>
              <a:rPr lang="tr-TR" sz="2000" dirty="0" err="1"/>
              <a:t>drug</a:t>
            </a:r>
            <a:r>
              <a:rPr lang="tr-TR" sz="2000" dirty="0"/>
              <a:t> </a:t>
            </a:r>
            <a:r>
              <a:rPr lang="tr-TR" sz="2000" dirty="0" err="1"/>
              <a:t>therapy</a:t>
            </a:r>
            <a:r>
              <a:rPr lang="tr-TR" sz="2000" dirty="0"/>
              <a:t>. </a:t>
            </a:r>
            <a:r>
              <a:rPr lang="tr-TR" sz="2000" dirty="0" err="1"/>
              <a:t>However</a:t>
            </a:r>
            <a:r>
              <a:rPr lang="tr-TR" sz="2000" dirty="0"/>
              <a:t>, </a:t>
            </a:r>
            <a:r>
              <a:rPr lang="tr-TR" sz="2000" dirty="0" err="1"/>
              <a:t>there</a:t>
            </a:r>
            <a:r>
              <a:rPr lang="tr-TR" sz="2000" dirty="0"/>
              <a:t> is </a:t>
            </a:r>
            <a:r>
              <a:rPr lang="tr-TR" sz="2000" dirty="0" err="1"/>
              <a:t>nothing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prevent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initiation</a:t>
            </a:r>
            <a:r>
              <a:rPr lang="tr-TR" sz="2000" dirty="0"/>
              <a:t> of MPH </a:t>
            </a:r>
            <a:r>
              <a:rPr lang="tr-TR" sz="2000" dirty="0" err="1"/>
              <a:t>therapy</a:t>
            </a:r>
            <a:r>
              <a:rPr lang="tr-TR" sz="2000" dirty="0"/>
              <a:t> in </a:t>
            </a:r>
            <a:r>
              <a:rPr lang="tr-TR" sz="2000" dirty="0" err="1"/>
              <a:t>any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patients</a:t>
            </a:r>
            <a:r>
              <a:rPr lang="tr-TR" sz="2000" dirty="0"/>
              <a:t>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included</a:t>
            </a:r>
            <a:r>
              <a:rPr lang="tr-TR" sz="2000" dirty="0"/>
              <a:t> in </a:t>
            </a:r>
            <a:r>
              <a:rPr lang="tr-TR" sz="2000" dirty="0" err="1"/>
              <a:t>our</a:t>
            </a:r>
            <a:r>
              <a:rPr lang="tr-TR" sz="2000" dirty="0"/>
              <a:t> </a:t>
            </a:r>
            <a:r>
              <a:rPr lang="tr-TR" sz="2000" dirty="0" err="1"/>
              <a:t>study</a:t>
            </a:r>
            <a:r>
              <a:rPr lang="tr-TR" sz="2000" dirty="0"/>
              <a:t>. </a:t>
            </a:r>
            <a:r>
              <a:rPr lang="tr-TR" sz="2000" dirty="0" err="1"/>
              <a:t>Therefore</a:t>
            </a:r>
            <a:r>
              <a:rPr lang="tr-TR" sz="2000" dirty="0"/>
              <a:t>, </a:t>
            </a:r>
            <a:r>
              <a:rPr lang="tr-TR" sz="2000" dirty="0" err="1"/>
              <a:t>although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parameters</a:t>
            </a:r>
            <a:r>
              <a:rPr lang="tr-TR" sz="2000" dirty="0"/>
              <a:t>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examined</a:t>
            </a:r>
            <a:r>
              <a:rPr lang="tr-TR" sz="2000" dirty="0"/>
              <a:t> </a:t>
            </a:r>
            <a:r>
              <a:rPr lang="tr-TR" sz="2000" dirty="0" err="1"/>
              <a:t>were</a:t>
            </a:r>
            <a:r>
              <a:rPr lang="tr-TR" sz="2000" dirty="0"/>
              <a:t> not </a:t>
            </a:r>
            <a:r>
              <a:rPr lang="tr-TR" sz="2000" dirty="0" err="1"/>
              <a:t>statistically</a:t>
            </a:r>
            <a:r>
              <a:rPr lang="tr-TR" sz="2000" dirty="0"/>
              <a:t> </a:t>
            </a:r>
            <a:r>
              <a:rPr lang="tr-TR" sz="2000" dirty="0" err="1"/>
              <a:t>significant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slight</a:t>
            </a:r>
            <a:r>
              <a:rPr lang="tr-TR" sz="2000" dirty="0"/>
              <a:t> </a:t>
            </a:r>
            <a:r>
              <a:rPr lang="tr-TR" sz="2000" dirty="0" err="1"/>
              <a:t>increase</a:t>
            </a:r>
            <a:r>
              <a:rPr lang="tr-TR" sz="2000" dirty="0"/>
              <a:t> in </a:t>
            </a:r>
            <a:r>
              <a:rPr lang="tr-TR" sz="2000" dirty="0" err="1"/>
              <a:t>values</a:t>
            </a:r>
            <a:r>
              <a:rPr lang="tr-TR" sz="2000" dirty="0"/>
              <a:t> ​​</a:t>
            </a:r>
            <a:r>
              <a:rPr lang="tr-TR" sz="2000" dirty="0" err="1"/>
              <a:t>still</a:t>
            </a:r>
            <a:r>
              <a:rPr lang="tr-TR" sz="2000" dirty="0"/>
              <a:t> </a:t>
            </a:r>
            <a:r>
              <a:rPr lang="tr-TR" sz="2000" dirty="0" err="1"/>
              <a:t>necessitates</a:t>
            </a:r>
            <a:r>
              <a:rPr lang="tr-TR" sz="2000" dirty="0"/>
              <a:t> </a:t>
            </a:r>
            <a:r>
              <a:rPr lang="tr-TR" sz="2000" dirty="0" err="1"/>
              <a:t>routine</a:t>
            </a:r>
            <a:r>
              <a:rPr lang="tr-TR" sz="2000" dirty="0"/>
              <a:t> </a:t>
            </a:r>
            <a:r>
              <a:rPr lang="tr-TR" sz="2000" dirty="0" err="1"/>
              <a:t>cardiac</a:t>
            </a:r>
            <a:r>
              <a:rPr lang="tr-TR" sz="2000" dirty="0"/>
              <a:t> </a:t>
            </a:r>
            <a:r>
              <a:rPr lang="tr-TR" sz="2000" dirty="0" err="1"/>
              <a:t>examination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electrocardiography</a:t>
            </a:r>
            <a:r>
              <a:rPr lang="tr-TR" sz="2000" dirty="0"/>
              <a:t> </a:t>
            </a:r>
            <a:r>
              <a:rPr lang="tr-TR" sz="2000" dirty="0" err="1"/>
              <a:t>examinations</a:t>
            </a:r>
            <a:r>
              <a:rPr lang="tr-TR" sz="2000" dirty="0"/>
              <a:t> in </a:t>
            </a:r>
            <a:r>
              <a:rPr lang="tr-TR" sz="2000" dirty="0" err="1"/>
              <a:t>terms</a:t>
            </a:r>
            <a:r>
              <a:rPr lang="tr-TR" sz="2000" dirty="0"/>
              <a:t> of </a:t>
            </a:r>
            <a:r>
              <a:rPr lang="tr-TR" sz="2000" dirty="0" err="1"/>
              <a:t>possible</a:t>
            </a:r>
            <a:r>
              <a:rPr lang="tr-TR" sz="2000" dirty="0"/>
              <a:t> </a:t>
            </a:r>
            <a:r>
              <a:rPr lang="tr-TR" sz="2000" dirty="0" err="1"/>
              <a:t>side</a:t>
            </a:r>
            <a:r>
              <a:rPr lang="tr-TR" sz="2000" dirty="0"/>
              <a:t> </a:t>
            </a:r>
            <a:r>
              <a:rPr lang="tr-TR" sz="2000" dirty="0" err="1"/>
              <a:t>effects</a:t>
            </a:r>
            <a:r>
              <a:rPr lang="tr-TR" sz="2000" dirty="0"/>
              <a:t> </a:t>
            </a:r>
            <a:r>
              <a:rPr lang="tr-TR" sz="2000" dirty="0" err="1"/>
              <a:t>before</a:t>
            </a:r>
            <a:r>
              <a:rPr lang="tr-TR" sz="2000" dirty="0"/>
              <a:t> MPH </a:t>
            </a:r>
            <a:r>
              <a:rPr lang="tr-TR" sz="2000" dirty="0" err="1"/>
              <a:t>treatment</a:t>
            </a:r>
            <a:r>
              <a:rPr lang="tr-TR" sz="2000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61248"/>
            <a:ext cx="1343025" cy="762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0665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18273"/>
            <a:ext cx="8229600" cy="999001"/>
          </a:xfrm>
        </p:spPr>
        <p:txBody>
          <a:bodyPr/>
          <a:lstStyle/>
          <a:p>
            <a:r>
              <a:rPr lang="tr-TR" dirty="0"/>
              <a:t>REFERENCES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tr-TR" sz="1200" dirty="0">
                <a:solidFill>
                  <a:schemeClr val="tx1"/>
                </a:solidFill>
              </a:rPr>
              <a:t>1. </a:t>
            </a:r>
            <a:r>
              <a:rPr lang="tr-TR" sz="1200" dirty="0" err="1">
                <a:solidFill>
                  <a:schemeClr val="tx1"/>
                </a:solidFill>
              </a:rPr>
              <a:t>Zang</a:t>
            </a:r>
            <a:r>
              <a:rPr lang="tr-TR" sz="1200" dirty="0">
                <a:solidFill>
                  <a:schemeClr val="tx1"/>
                </a:solidFill>
              </a:rPr>
              <a:t> Y. </a:t>
            </a:r>
            <a:r>
              <a:rPr lang="tr-TR" sz="1200" dirty="0" err="1">
                <a:solidFill>
                  <a:schemeClr val="tx1"/>
                </a:solidFill>
              </a:rPr>
              <a:t>Impact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physical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exercise</a:t>
            </a:r>
            <a:r>
              <a:rPr lang="tr-TR" sz="1200" dirty="0">
                <a:solidFill>
                  <a:schemeClr val="tx1"/>
                </a:solidFill>
              </a:rPr>
              <a:t> on </a:t>
            </a:r>
            <a:r>
              <a:rPr lang="tr-TR" sz="1200" dirty="0" err="1">
                <a:solidFill>
                  <a:schemeClr val="tx1"/>
                </a:solidFill>
              </a:rPr>
              <a:t>children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attention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deficit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hyperactivity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disorders</a:t>
            </a:r>
            <a:r>
              <a:rPr lang="tr-TR" sz="1200" dirty="0">
                <a:solidFill>
                  <a:schemeClr val="tx1"/>
                </a:solidFill>
              </a:rPr>
              <a:t> : </a:t>
            </a:r>
            <a:r>
              <a:rPr lang="tr-TR" sz="1200" dirty="0" err="1">
                <a:solidFill>
                  <a:schemeClr val="tx1"/>
                </a:solidFill>
              </a:rPr>
              <a:t>Evidence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through</a:t>
            </a:r>
            <a:r>
              <a:rPr lang="tr-TR" sz="1200" dirty="0">
                <a:solidFill>
                  <a:schemeClr val="tx1"/>
                </a:solidFill>
              </a:rPr>
              <a:t> a </a:t>
            </a:r>
            <a:r>
              <a:rPr lang="tr-TR" sz="1200" dirty="0" smtClean="0">
                <a:solidFill>
                  <a:schemeClr val="tx1"/>
                </a:solidFill>
              </a:rPr>
              <a:t>meta-</a:t>
            </a:r>
            <a:r>
              <a:rPr lang="tr-TR" sz="1200" dirty="0" err="1" smtClean="0">
                <a:solidFill>
                  <a:schemeClr val="tx1"/>
                </a:solidFill>
              </a:rPr>
              <a:t>analysis</a:t>
            </a:r>
            <a:r>
              <a:rPr lang="tr-TR" sz="1200" dirty="0" smtClean="0">
                <a:solidFill>
                  <a:schemeClr val="tx1"/>
                </a:solidFill>
              </a:rPr>
              <a:t>. </a:t>
            </a:r>
            <a:r>
              <a:rPr lang="tr-TR" sz="1200" dirty="0" err="1" smtClean="0">
                <a:solidFill>
                  <a:schemeClr val="tx1"/>
                </a:solidFill>
              </a:rPr>
              <a:t>Medicine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(Baltimore) 2019;98:17980.</a:t>
            </a:r>
          </a:p>
          <a:p>
            <a:r>
              <a:rPr lang="tr-TR" sz="1200" dirty="0">
                <a:solidFill>
                  <a:schemeClr val="tx1"/>
                </a:solidFill>
              </a:rPr>
              <a:t>2. </a:t>
            </a:r>
            <a:r>
              <a:rPr lang="tr-TR" sz="1200" dirty="0" err="1">
                <a:solidFill>
                  <a:schemeClr val="tx1"/>
                </a:solidFill>
              </a:rPr>
              <a:t>Polanczyk</a:t>
            </a:r>
            <a:r>
              <a:rPr lang="tr-TR" sz="1200" dirty="0">
                <a:solidFill>
                  <a:schemeClr val="tx1"/>
                </a:solidFill>
              </a:rPr>
              <a:t> G, de Lima MS, </a:t>
            </a:r>
            <a:r>
              <a:rPr lang="tr-TR" sz="1200" dirty="0" err="1">
                <a:solidFill>
                  <a:schemeClr val="tx1"/>
                </a:solidFill>
              </a:rPr>
              <a:t>Horta</a:t>
            </a:r>
            <a:r>
              <a:rPr lang="tr-TR" sz="1200" dirty="0">
                <a:solidFill>
                  <a:schemeClr val="tx1"/>
                </a:solidFill>
              </a:rPr>
              <a:t> BL, </a:t>
            </a:r>
            <a:r>
              <a:rPr lang="tr-TR" sz="1200" dirty="0" err="1">
                <a:solidFill>
                  <a:schemeClr val="tx1"/>
                </a:solidFill>
              </a:rPr>
              <a:t>Biederman</a:t>
            </a:r>
            <a:r>
              <a:rPr lang="tr-TR" sz="1200" dirty="0">
                <a:solidFill>
                  <a:schemeClr val="tx1"/>
                </a:solidFill>
              </a:rPr>
              <a:t> J, </a:t>
            </a:r>
            <a:r>
              <a:rPr lang="tr-TR" sz="1200" dirty="0" err="1">
                <a:solidFill>
                  <a:schemeClr val="tx1"/>
                </a:solidFill>
              </a:rPr>
              <a:t>Rohde</a:t>
            </a:r>
            <a:r>
              <a:rPr lang="tr-TR" sz="1200" dirty="0">
                <a:solidFill>
                  <a:schemeClr val="tx1"/>
                </a:solidFill>
              </a:rPr>
              <a:t> LA. 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worldwide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prevalence</a:t>
            </a:r>
            <a:r>
              <a:rPr lang="tr-TR" sz="1200" dirty="0">
                <a:solidFill>
                  <a:schemeClr val="tx1"/>
                </a:solidFill>
              </a:rPr>
              <a:t> of ADHD: a </a:t>
            </a:r>
            <a:r>
              <a:rPr lang="tr-TR" sz="1200" dirty="0" err="1">
                <a:solidFill>
                  <a:schemeClr val="tx1"/>
                </a:solidFill>
              </a:rPr>
              <a:t>systematic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review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and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metaregression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analysis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>
                <a:solidFill>
                  <a:schemeClr val="tx1"/>
                </a:solidFill>
              </a:rPr>
              <a:t>Am</a:t>
            </a:r>
            <a:r>
              <a:rPr lang="tr-TR" sz="1200" dirty="0">
                <a:solidFill>
                  <a:schemeClr val="tx1"/>
                </a:solidFill>
              </a:rPr>
              <a:t> J </a:t>
            </a:r>
            <a:r>
              <a:rPr lang="tr-TR" sz="1200" dirty="0" err="1">
                <a:solidFill>
                  <a:schemeClr val="tx1"/>
                </a:solidFill>
              </a:rPr>
              <a:t>Psychiatry</a:t>
            </a:r>
            <a:r>
              <a:rPr lang="tr-TR" sz="1200" dirty="0">
                <a:solidFill>
                  <a:schemeClr val="tx1"/>
                </a:solidFill>
              </a:rPr>
              <a:t> 2007;164:942-8. </a:t>
            </a:r>
          </a:p>
          <a:p>
            <a:r>
              <a:rPr lang="tr-TR" sz="1200" dirty="0">
                <a:solidFill>
                  <a:schemeClr val="tx1"/>
                </a:solidFill>
              </a:rPr>
              <a:t>3. </a:t>
            </a:r>
            <a:r>
              <a:rPr lang="tr-TR" sz="1200" dirty="0" err="1">
                <a:solidFill>
                  <a:schemeClr val="tx1"/>
                </a:solidFill>
              </a:rPr>
              <a:t>Faraone</a:t>
            </a:r>
            <a:r>
              <a:rPr lang="tr-TR" sz="1200" dirty="0">
                <a:solidFill>
                  <a:schemeClr val="tx1"/>
                </a:solidFill>
              </a:rPr>
              <a:t> SV, </a:t>
            </a:r>
            <a:r>
              <a:rPr lang="tr-TR" sz="1200" dirty="0" err="1">
                <a:solidFill>
                  <a:schemeClr val="tx1"/>
                </a:solidFill>
              </a:rPr>
              <a:t>Biederman</a:t>
            </a:r>
            <a:r>
              <a:rPr lang="tr-TR" sz="1200" dirty="0">
                <a:solidFill>
                  <a:schemeClr val="tx1"/>
                </a:solidFill>
              </a:rPr>
              <a:t> J, </a:t>
            </a:r>
            <a:r>
              <a:rPr lang="tr-TR" sz="1200" dirty="0" err="1">
                <a:solidFill>
                  <a:schemeClr val="tx1"/>
                </a:solidFill>
              </a:rPr>
              <a:t>Mick</a:t>
            </a:r>
            <a:r>
              <a:rPr lang="tr-TR" sz="1200" dirty="0">
                <a:solidFill>
                  <a:schemeClr val="tx1"/>
                </a:solidFill>
              </a:rPr>
              <a:t> E. </a:t>
            </a:r>
            <a:r>
              <a:rPr lang="tr-TR" sz="1200" dirty="0" err="1">
                <a:solidFill>
                  <a:schemeClr val="tx1"/>
                </a:solidFill>
              </a:rPr>
              <a:t>The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age-dependent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decline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attention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deficit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hyperactivity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disorder</a:t>
            </a:r>
            <a:r>
              <a:rPr lang="tr-TR" sz="1200" dirty="0">
                <a:solidFill>
                  <a:schemeClr val="tx1"/>
                </a:solidFill>
              </a:rPr>
              <a:t>: a meta-</a:t>
            </a:r>
            <a:r>
              <a:rPr lang="tr-TR" sz="1200" dirty="0" err="1">
                <a:solidFill>
                  <a:schemeClr val="tx1"/>
                </a:solidFill>
              </a:rPr>
              <a:t>analysis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 smtClean="0">
                <a:solidFill>
                  <a:schemeClr val="tx1"/>
                </a:solidFill>
              </a:rPr>
              <a:t>follow-up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studies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>
                <a:solidFill>
                  <a:schemeClr val="tx1"/>
                </a:solidFill>
              </a:rPr>
              <a:t>Psychol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Med</a:t>
            </a:r>
            <a:r>
              <a:rPr lang="tr-TR" sz="1200" dirty="0">
                <a:solidFill>
                  <a:schemeClr val="tx1"/>
                </a:solidFill>
              </a:rPr>
              <a:t> 2006;36:159-65.</a:t>
            </a:r>
          </a:p>
          <a:p>
            <a:r>
              <a:rPr lang="tr-TR" sz="1200" dirty="0">
                <a:solidFill>
                  <a:schemeClr val="tx1"/>
                </a:solidFill>
              </a:rPr>
              <a:t>4. </a:t>
            </a:r>
            <a:r>
              <a:rPr lang="tr-TR" sz="1200" dirty="0" err="1">
                <a:solidFill>
                  <a:schemeClr val="tx1"/>
                </a:solidFill>
              </a:rPr>
              <a:t>Diagnostic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and</a:t>
            </a:r>
            <a:r>
              <a:rPr lang="tr-TR" sz="1200" dirty="0">
                <a:solidFill>
                  <a:schemeClr val="tx1"/>
                </a:solidFill>
              </a:rPr>
              <a:t> Statistical Manual of </a:t>
            </a:r>
            <a:r>
              <a:rPr lang="tr-TR" sz="1200" dirty="0" err="1">
                <a:solidFill>
                  <a:schemeClr val="tx1"/>
                </a:solidFill>
              </a:rPr>
              <a:t>Mental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Disorders</a:t>
            </a:r>
            <a:r>
              <a:rPr lang="tr-TR" sz="1200" dirty="0">
                <a:solidFill>
                  <a:schemeClr val="tx1"/>
                </a:solidFill>
              </a:rPr>
              <a:t>: DSM-5. </a:t>
            </a:r>
            <a:r>
              <a:rPr lang="tr-TR" sz="1200" dirty="0" err="1">
                <a:solidFill>
                  <a:schemeClr val="tx1"/>
                </a:solidFill>
              </a:rPr>
              <a:t>American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Psychiatric</a:t>
            </a:r>
            <a:r>
              <a:rPr lang="tr-TR" sz="1200" dirty="0">
                <a:solidFill>
                  <a:schemeClr val="tx1"/>
                </a:solidFill>
              </a:rPr>
              <a:t> Publishing, 2013.</a:t>
            </a:r>
          </a:p>
          <a:p>
            <a:r>
              <a:rPr lang="tr-TR" sz="1200" dirty="0">
                <a:solidFill>
                  <a:schemeClr val="tx1"/>
                </a:solidFill>
              </a:rPr>
              <a:t>5. Türkmenoğlu YE , </a:t>
            </a:r>
            <a:r>
              <a:rPr lang="tr-TR" sz="1200" dirty="0" err="1">
                <a:solidFill>
                  <a:schemeClr val="tx1"/>
                </a:solidFill>
              </a:rPr>
              <a:t>Esedova</a:t>
            </a:r>
            <a:r>
              <a:rPr lang="tr-TR" sz="1200" dirty="0">
                <a:solidFill>
                  <a:schemeClr val="tx1"/>
                </a:solidFill>
              </a:rPr>
              <a:t> C , </a:t>
            </a:r>
            <a:r>
              <a:rPr lang="tr-TR" sz="1200" dirty="0" err="1">
                <a:solidFill>
                  <a:schemeClr val="tx1"/>
                </a:solidFill>
              </a:rPr>
              <a:t>Akpinar</a:t>
            </a:r>
            <a:r>
              <a:rPr lang="tr-TR" sz="1200" dirty="0">
                <a:solidFill>
                  <a:schemeClr val="tx1"/>
                </a:solidFill>
              </a:rPr>
              <a:t> M , Uysal T , </a:t>
            </a:r>
            <a:r>
              <a:rPr lang="tr-TR" sz="1200" dirty="0" err="1">
                <a:solidFill>
                  <a:schemeClr val="tx1"/>
                </a:solidFill>
              </a:rPr>
              <a:t>İrdem</a:t>
            </a:r>
            <a:r>
              <a:rPr lang="tr-TR" sz="1200" dirty="0">
                <a:solidFill>
                  <a:schemeClr val="tx1"/>
                </a:solidFill>
              </a:rPr>
              <a:t> A . </a:t>
            </a:r>
            <a:r>
              <a:rPr lang="tr-TR" sz="1200" dirty="0" err="1">
                <a:solidFill>
                  <a:schemeClr val="tx1"/>
                </a:solidFill>
              </a:rPr>
              <a:t>Effects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smtClean="0">
                <a:solidFill>
                  <a:schemeClr val="tx1"/>
                </a:solidFill>
              </a:rPr>
              <a:t>of </a:t>
            </a:r>
            <a:r>
              <a:rPr lang="tr-TR" sz="1200" dirty="0" err="1" smtClean="0">
                <a:solidFill>
                  <a:schemeClr val="tx1"/>
                </a:solidFill>
              </a:rPr>
              <a:t>medications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on </a:t>
            </a:r>
            <a:r>
              <a:rPr lang="tr-TR" sz="1200" dirty="0" err="1" smtClean="0">
                <a:solidFill>
                  <a:schemeClr val="tx1"/>
                </a:solidFill>
              </a:rPr>
              <a:t>ventricular</a:t>
            </a:r>
            <a:r>
              <a:rPr lang="tr-TR" sz="1200" dirty="0" smtClean="0">
                <a:solidFill>
                  <a:schemeClr val="tx1"/>
                </a:solidFill>
              </a:rPr>
              <a:t>  </a:t>
            </a:r>
            <a:r>
              <a:rPr lang="tr-TR" sz="1200" dirty="0" err="1">
                <a:solidFill>
                  <a:schemeClr val="tx1"/>
                </a:solidFill>
              </a:rPr>
              <a:t>repolarization</a:t>
            </a:r>
            <a:r>
              <a:rPr lang="tr-TR" sz="1200" dirty="0">
                <a:solidFill>
                  <a:schemeClr val="tx1"/>
                </a:solidFill>
              </a:rPr>
              <a:t> in </a:t>
            </a:r>
            <a:r>
              <a:rPr lang="tr-TR" sz="1200" dirty="0" err="1">
                <a:solidFill>
                  <a:schemeClr val="tx1"/>
                </a:solidFill>
              </a:rPr>
              <a:t>children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attention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deficit</a:t>
            </a:r>
            <a:endParaRPr lang="tr-TR" sz="1200" dirty="0">
              <a:solidFill>
                <a:schemeClr val="tx1"/>
              </a:solidFill>
            </a:endParaRPr>
          </a:p>
          <a:p>
            <a:r>
              <a:rPr lang="tr-TR" sz="1200" dirty="0" err="1">
                <a:solidFill>
                  <a:schemeClr val="tx1"/>
                </a:solidFill>
              </a:rPr>
              <a:t>hyperactivity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disorder</a:t>
            </a:r>
            <a:r>
              <a:rPr lang="tr-TR" sz="1200" dirty="0">
                <a:solidFill>
                  <a:schemeClr val="tx1"/>
                </a:solidFill>
              </a:rPr>
              <a:t>. </a:t>
            </a:r>
            <a:r>
              <a:rPr lang="tr-TR" sz="1200" dirty="0" err="1">
                <a:solidFill>
                  <a:schemeClr val="tx1"/>
                </a:solidFill>
              </a:rPr>
              <a:t>Int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Clin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Psychopharmacol</a:t>
            </a:r>
            <a:r>
              <a:rPr lang="tr-TR" sz="1200" dirty="0">
                <a:solidFill>
                  <a:schemeClr val="tx1"/>
                </a:solidFill>
              </a:rPr>
              <a:t> 2020;35:109-112.</a:t>
            </a:r>
          </a:p>
          <a:p>
            <a:r>
              <a:rPr lang="tr-TR" sz="1200" dirty="0">
                <a:solidFill>
                  <a:schemeClr val="tx1"/>
                </a:solidFill>
              </a:rPr>
              <a:t>6. </a:t>
            </a:r>
            <a:r>
              <a:rPr lang="tr-TR" sz="1200" dirty="0" err="1">
                <a:solidFill>
                  <a:schemeClr val="tx1"/>
                </a:solidFill>
              </a:rPr>
              <a:t>Arnsten</a:t>
            </a:r>
            <a:r>
              <a:rPr lang="tr-TR" sz="1200" dirty="0">
                <a:solidFill>
                  <a:schemeClr val="tx1"/>
                </a:solidFill>
              </a:rPr>
              <a:t> AF, </a:t>
            </a:r>
            <a:r>
              <a:rPr lang="tr-TR" sz="1200" dirty="0" err="1">
                <a:solidFill>
                  <a:schemeClr val="tx1"/>
                </a:solidFill>
              </a:rPr>
              <a:t>Li</a:t>
            </a:r>
            <a:r>
              <a:rPr lang="tr-TR" sz="1200" dirty="0">
                <a:solidFill>
                  <a:schemeClr val="tx1"/>
                </a:solidFill>
              </a:rPr>
              <a:t> BM. </a:t>
            </a:r>
            <a:r>
              <a:rPr lang="tr-TR" sz="1200" dirty="0" err="1">
                <a:solidFill>
                  <a:schemeClr val="tx1"/>
                </a:solidFill>
              </a:rPr>
              <a:t>Neurobiology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executive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functions</a:t>
            </a:r>
            <a:r>
              <a:rPr lang="tr-TR" sz="1200" dirty="0">
                <a:solidFill>
                  <a:schemeClr val="tx1"/>
                </a:solidFill>
              </a:rPr>
              <a:t>: </a:t>
            </a:r>
            <a:r>
              <a:rPr lang="tr-TR" sz="1200" dirty="0" err="1">
                <a:solidFill>
                  <a:schemeClr val="tx1"/>
                </a:solidFill>
              </a:rPr>
              <a:t>catecholamine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influences</a:t>
            </a:r>
            <a:r>
              <a:rPr lang="tr-TR" sz="1200" dirty="0">
                <a:solidFill>
                  <a:schemeClr val="tx1"/>
                </a:solidFill>
              </a:rPr>
              <a:t> on </a:t>
            </a:r>
            <a:r>
              <a:rPr lang="tr-TR" sz="1200" dirty="0" err="1">
                <a:solidFill>
                  <a:schemeClr val="tx1"/>
                </a:solidFill>
              </a:rPr>
              <a:t>prefrontal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cortical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functions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 smtClean="0">
                <a:solidFill>
                  <a:schemeClr val="tx1"/>
                </a:solidFill>
              </a:rPr>
              <a:t>BiolPsychiatry</a:t>
            </a:r>
            <a:r>
              <a:rPr lang="tr-TR" sz="1200" dirty="0">
                <a:solidFill>
                  <a:schemeClr val="tx1"/>
                </a:solidFill>
              </a:rPr>
              <a:t> 20051;57:1377-84. </a:t>
            </a:r>
          </a:p>
          <a:p>
            <a:r>
              <a:rPr lang="tr-TR" sz="1200" dirty="0">
                <a:solidFill>
                  <a:schemeClr val="tx1"/>
                </a:solidFill>
              </a:rPr>
              <a:t>7. </a:t>
            </a:r>
            <a:r>
              <a:rPr lang="tr-TR" sz="1200" dirty="0" err="1">
                <a:solidFill>
                  <a:schemeClr val="tx1"/>
                </a:solidFill>
              </a:rPr>
              <a:t>van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Noord</a:t>
            </a:r>
            <a:r>
              <a:rPr lang="tr-TR" sz="1200" dirty="0">
                <a:solidFill>
                  <a:schemeClr val="tx1"/>
                </a:solidFill>
              </a:rPr>
              <a:t> C, </a:t>
            </a:r>
            <a:r>
              <a:rPr lang="tr-TR" sz="1200" dirty="0" err="1">
                <a:solidFill>
                  <a:schemeClr val="tx1"/>
                </a:solidFill>
              </a:rPr>
              <a:t>Sturkenboom</a:t>
            </a:r>
            <a:r>
              <a:rPr lang="tr-TR" sz="1200" dirty="0">
                <a:solidFill>
                  <a:schemeClr val="tx1"/>
                </a:solidFill>
              </a:rPr>
              <a:t> MC, </a:t>
            </a:r>
            <a:r>
              <a:rPr lang="tr-TR" sz="1200" dirty="0" err="1">
                <a:solidFill>
                  <a:schemeClr val="tx1"/>
                </a:solidFill>
              </a:rPr>
              <a:t>Straus</a:t>
            </a:r>
            <a:r>
              <a:rPr lang="tr-TR" sz="1200" dirty="0">
                <a:solidFill>
                  <a:schemeClr val="tx1"/>
                </a:solidFill>
              </a:rPr>
              <a:t> SM, </a:t>
            </a:r>
            <a:r>
              <a:rPr lang="tr-TR" sz="1200" dirty="0" err="1">
                <a:solidFill>
                  <a:schemeClr val="tx1"/>
                </a:solidFill>
              </a:rPr>
              <a:t>Witteman</a:t>
            </a:r>
            <a:r>
              <a:rPr lang="tr-TR" sz="1200" dirty="0">
                <a:solidFill>
                  <a:schemeClr val="tx1"/>
                </a:solidFill>
              </a:rPr>
              <a:t> JC, </a:t>
            </a:r>
            <a:r>
              <a:rPr lang="tr-TR" sz="1200" dirty="0" err="1">
                <a:solidFill>
                  <a:schemeClr val="tx1"/>
                </a:solidFill>
              </a:rPr>
              <a:t>Stricker</a:t>
            </a:r>
            <a:r>
              <a:rPr lang="tr-TR" sz="1200" dirty="0">
                <a:solidFill>
                  <a:schemeClr val="tx1"/>
                </a:solidFill>
              </a:rPr>
              <a:t> BH. </a:t>
            </a:r>
            <a:r>
              <a:rPr lang="tr-TR" sz="1200" dirty="0" err="1">
                <a:solidFill>
                  <a:schemeClr val="tx1"/>
                </a:solidFill>
              </a:rPr>
              <a:t>Non-cardiovascular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drugs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that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inhibit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hERG-encoded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potassium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channels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and</a:t>
            </a:r>
            <a:r>
              <a:rPr lang="tr-TR" sz="1200" dirty="0">
                <a:solidFill>
                  <a:schemeClr val="tx1"/>
                </a:solidFill>
              </a:rPr>
              <a:t> risk of </a:t>
            </a:r>
            <a:r>
              <a:rPr lang="tr-TR" sz="1200" dirty="0" err="1">
                <a:solidFill>
                  <a:schemeClr val="tx1"/>
                </a:solidFill>
              </a:rPr>
              <a:t>sudden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cardiac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death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>
                <a:solidFill>
                  <a:schemeClr val="tx1"/>
                </a:solidFill>
              </a:rPr>
              <a:t>Heart</a:t>
            </a:r>
            <a:r>
              <a:rPr lang="tr-TR" sz="1200" dirty="0">
                <a:solidFill>
                  <a:schemeClr val="tx1"/>
                </a:solidFill>
              </a:rPr>
              <a:t> 2011;97:215-20. </a:t>
            </a:r>
          </a:p>
          <a:p>
            <a:r>
              <a:rPr lang="tr-TR" sz="1200" dirty="0">
                <a:solidFill>
                  <a:schemeClr val="tx1"/>
                </a:solidFill>
              </a:rPr>
              <a:t>8. </a:t>
            </a:r>
            <a:r>
              <a:rPr lang="tr-TR" sz="1200" dirty="0" err="1">
                <a:solidFill>
                  <a:schemeClr val="tx1"/>
                </a:solidFill>
              </a:rPr>
              <a:t>Gould</a:t>
            </a:r>
            <a:r>
              <a:rPr lang="tr-TR" sz="1200" dirty="0">
                <a:solidFill>
                  <a:schemeClr val="tx1"/>
                </a:solidFill>
              </a:rPr>
              <a:t> MS, </a:t>
            </a:r>
            <a:r>
              <a:rPr lang="tr-TR" sz="1200" dirty="0" err="1">
                <a:solidFill>
                  <a:schemeClr val="tx1"/>
                </a:solidFill>
              </a:rPr>
              <a:t>Walsh</a:t>
            </a:r>
            <a:r>
              <a:rPr lang="tr-TR" sz="1200" dirty="0">
                <a:solidFill>
                  <a:schemeClr val="tx1"/>
                </a:solidFill>
              </a:rPr>
              <a:t> BT, </a:t>
            </a:r>
            <a:r>
              <a:rPr lang="tr-TR" sz="1200" dirty="0" err="1">
                <a:solidFill>
                  <a:schemeClr val="tx1"/>
                </a:solidFill>
              </a:rPr>
              <a:t>Munfakh</a:t>
            </a:r>
            <a:r>
              <a:rPr lang="tr-TR" sz="1200" dirty="0">
                <a:solidFill>
                  <a:schemeClr val="tx1"/>
                </a:solidFill>
              </a:rPr>
              <a:t> JL, </a:t>
            </a:r>
            <a:r>
              <a:rPr lang="tr-TR" sz="1200" dirty="0" err="1">
                <a:solidFill>
                  <a:schemeClr val="tx1"/>
                </a:solidFill>
              </a:rPr>
              <a:t>Kleinman</a:t>
            </a:r>
            <a:r>
              <a:rPr lang="tr-TR" sz="1200" dirty="0">
                <a:solidFill>
                  <a:schemeClr val="tx1"/>
                </a:solidFill>
              </a:rPr>
              <a:t> M, Duan N, </a:t>
            </a:r>
            <a:r>
              <a:rPr lang="tr-TR" sz="1200" dirty="0" err="1">
                <a:solidFill>
                  <a:schemeClr val="tx1"/>
                </a:solidFill>
              </a:rPr>
              <a:t>Olfson</a:t>
            </a:r>
            <a:r>
              <a:rPr lang="tr-TR" sz="1200" dirty="0">
                <a:solidFill>
                  <a:schemeClr val="tx1"/>
                </a:solidFill>
              </a:rPr>
              <a:t> M, </a:t>
            </a:r>
            <a:r>
              <a:rPr lang="tr-TR" sz="1200" dirty="0" err="1">
                <a:solidFill>
                  <a:schemeClr val="tx1"/>
                </a:solidFill>
              </a:rPr>
              <a:t>Greenhill</a:t>
            </a:r>
            <a:r>
              <a:rPr lang="tr-TR" sz="1200" dirty="0">
                <a:solidFill>
                  <a:schemeClr val="tx1"/>
                </a:solidFill>
              </a:rPr>
              <a:t> L, Cooper T. </a:t>
            </a:r>
            <a:r>
              <a:rPr lang="tr-TR" sz="1200" dirty="0" err="1">
                <a:solidFill>
                  <a:schemeClr val="tx1"/>
                </a:solidFill>
              </a:rPr>
              <a:t>Sudden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death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and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use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 smtClean="0">
                <a:solidFill>
                  <a:schemeClr val="tx1"/>
                </a:solidFill>
              </a:rPr>
              <a:t>stimulant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medications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in </a:t>
            </a:r>
            <a:r>
              <a:rPr lang="tr-TR" sz="1200" dirty="0" err="1">
                <a:solidFill>
                  <a:schemeClr val="tx1"/>
                </a:solidFill>
              </a:rPr>
              <a:t>youths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>
                <a:solidFill>
                  <a:schemeClr val="tx1"/>
                </a:solidFill>
              </a:rPr>
              <a:t>Am</a:t>
            </a:r>
            <a:r>
              <a:rPr lang="tr-TR" sz="1200" dirty="0">
                <a:solidFill>
                  <a:schemeClr val="tx1"/>
                </a:solidFill>
              </a:rPr>
              <a:t> J </a:t>
            </a:r>
            <a:r>
              <a:rPr lang="tr-TR" sz="1200" dirty="0" err="1">
                <a:solidFill>
                  <a:schemeClr val="tx1"/>
                </a:solidFill>
              </a:rPr>
              <a:t>Psychiatry</a:t>
            </a:r>
            <a:r>
              <a:rPr lang="tr-TR" sz="1200" dirty="0">
                <a:solidFill>
                  <a:schemeClr val="tx1"/>
                </a:solidFill>
              </a:rPr>
              <a:t> 2009;166:992-1001</a:t>
            </a:r>
            <a:r>
              <a:rPr lang="tr-TR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sz="1200" dirty="0">
                <a:solidFill>
                  <a:schemeClr val="tx1"/>
                </a:solidFill>
              </a:rPr>
              <a:t>9. </a:t>
            </a:r>
            <a:r>
              <a:rPr lang="tr-TR" sz="1200" dirty="0" err="1">
                <a:solidFill>
                  <a:schemeClr val="tx1"/>
                </a:solidFill>
              </a:rPr>
              <a:t>Hammerness</a:t>
            </a:r>
            <a:r>
              <a:rPr lang="tr-TR" sz="1200" dirty="0">
                <a:solidFill>
                  <a:schemeClr val="tx1"/>
                </a:solidFill>
              </a:rPr>
              <a:t> P, </a:t>
            </a:r>
            <a:r>
              <a:rPr lang="tr-TR" sz="1200" dirty="0" err="1">
                <a:solidFill>
                  <a:schemeClr val="tx1"/>
                </a:solidFill>
              </a:rPr>
              <a:t>Wilens</a:t>
            </a:r>
            <a:r>
              <a:rPr lang="tr-TR" sz="1200" dirty="0">
                <a:solidFill>
                  <a:schemeClr val="tx1"/>
                </a:solidFill>
              </a:rPr>
              <a:t> T, </a:t>
            </a:r>
            <a:r>
              <a:rPr lang="tr-TR" sz="1200" dirty="0" err="1">
                <a:solidFill>
                  <a:schemeClr val="tx1"/>
                </a:solidFill>
              </a:rPr>
              <a:t>Mick</a:t>
            </a:r>
            <a:r>
              <a:rPr lang="tr-TR" sz="1200" dirty="0">
                <a:solidFill>
                  <a:schemeClr val="tx1"/>
                </a:solidFill>
              </a:rPr>
              <a:t> E, </a:t>
            </a:r>
            <a:r>
              <a:rPr lang="tr-TR" sz="1200" dirty="0" err="1">
                <a:solidFill>
                  <a:schemeClr val="tx1"/>
                </a:solidFill>
              </a:rPr>
              <a:t>Spencer</a:t>
            </a:r>
            <a:r>
              <a:rPr lang="tr-TR" sz="1200" dirty="0">
                <a:solidFill>
                  <a:schemeClr val="tx1"/>
                </a:solidFill>
              </a:rPr>
              <a:t> T, </a:t>
            </a:r>
            <a:r>
              <a:rPr lang="tr-TR" sz="1200" dirty="0" err="1">
                <a:solidFill>
                  <a:schemeClr val="tx1"/>
                </a:solidFill>
              </a:rPr>
              <a:t>Doyle</a:t>
            </a:r>
            <a:r>
              <a:rPr lang="tr-TR" sz="1200" dirty="0">
                <a:solidFill>
                  <a:schemeClr val="tx1"/>
                </a:solidFill>
              </a:rPr>
              <a:t> R, </a:t>
            </a:r>
            <a:r>
              <a:rPr lang="tr-TR" sz="1200" dirty="0" err="1">
                <a:solidFill>
                  <a:schemeClr val="tx1"/>
                </a:solidFill>
              </a:rPr>
              <a:t>McCreary</a:t>
            </a:r>
            <a:r>
              <a:rPr lang="tr-TR" sz="1200" dirty="0">
                <a:solidFill>
                  <a:schemeClr val="tx1"/>
                </a:solidFill>
              </a:rPr>
              <a:t> M, et al. </a:t>
            </a:r>
            <a:r>
              <a:rPr lang="tr-TR" sz="1200" dirty="0" err="1">
                <a:solidFill>
                  <a:schemeClr val="tx1"/>
                </a:solidFill>
              </a:rPr>
              <a:t>Cardiovascular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effects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longer-term</a:t>
            </a:r>
            <a:r>
              <a:rPr lang="tr-TR" sz="1200" dirty="0">
                <a:solidFill>
                  <a:schemeClr val="tx1"/>
                </a:solidFill>
              </a:rPr>
              <a:t>, </a:t>
            </a:r>
            <a:r>
              <a:rPr lang="tr-TR" sz="1200" dirty="0" err="1">
                <a:solidFill>
                  <a:schemeClr val="tx1"/>
                </a:solidFill>
              </a:rPr>
              <a:t>high-dose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smtClean="0">
                <a:solidFill>
                  <a:schemeClr val="tx1"/>
                </a:solidFill>
              </a:rPr>
              <a:t>OROS </a:t>
            </a:r>
            <a:r>
              <a:rPr lang="tr-TR" sz="1200" dirty="0" err="1" smtClean="0">
                <a:solidFill>
                  <a:schemeClr val="tx1"/>
                </a:solidFill>
              </a:rPr>
              <a:t>methylphenidate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in </a:t>
            </a:r>
            <a:r>
              <a:rPr lang="tr-TR" sz="1200" dirty="0" err="1">
                <a:solidFill>
                  <a:schemeClr val="tx1"/>
                </a:solidFill>
              </a:rPr>
              <a:t>adolescents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attention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deficit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hyperactivity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disorder</a:t>
            </a:r>
            <a:r>
              <a:rPr lang="tr-TR" sz="1200" dirty="0">
                <a:solidFill>
                  <a:schemeClr val="tx1"/>
                </a:solidFill>
              </a:rPr>
              <a:t>. </a:t>
            </a:r>
            <a:r>
              <a:rPr lang="tr-TR" sz="1200" dirty="0" err="1">
                <a:solidFill>
                  <a:schemeClr val="tx1"/>
                </a:solidFill>
              </a:rPr>
              <a:t>JPediatr</a:t>
            </a:r>
            <a:r>
              <a:rPr lang="tr-TR" sz="1200" dirty="0">
                <a:solidFill>
                  <a:schemeClr val="tx1"/>
                </a:solidFill>
              </a:rPr>
              <a:t> 2009.;155:84-9.</a:t>
            </a:r>
          </a:p>
          <a:p>
            <a:r>
              <a:rPr lang="tr-TR" sz="1200" dirty="0">
                <a:solidFill>
                  <a:schemeClr val="tx1"/>
                </a:solidFill>
              </a:rPr>
              <a:t>10. </a:t>
            </a:r>
            <a:r>
              <a:rPr lang="tr-TR" sz="1200" dirty="0" err="1">
                <a:solidFill>
                  <a:schemeClr val="tx1"/>
                </a:solidFill>
              </a:rPr>
              <a:t>Ginsberg</a:t>
            </a:r>
            <a:r>
              <a:rPr lang="tr-TR" sz="1200" dirty="0">
                <a:solidFill>
                  <a:schemeClr val="tx1"/>
                </a:solidFill>
              </a:rPr>
              <a:t>, Y., &amp;</a:t>
            </a:r>
            <a:r>
              <a:rPr lang="tr-TR" sz="1200" dirty="0" err="1">
                <a:solidFill>
                  <a:schemeClr val="tx1"/>
                </a:solidFill>
              </a:rPr>
              <a:t>amp</a:t>
            </a:r>
            <a:r>
              <a:rPr lang="tr-TR" sz="1200" dirty="0">
                <a:solidFill>
                  <a:schemeClr val="tx1"/>
                </a:solidFill>
              </a:rPr>
              <a:t>; </a:t>
            </a:r>
            <a:r>
              <a:rPr lang="tr-TR" sz="1200" dirty="0" err="1">
                <a:solidFill>
                  <a:schemeClr val="tx1"/>
                </a:solidFill>
              </a:rPr>
              <a:t>Lindefors</a:t>
            </a:r>
            <a:r>
              <a:rPr lang="tr-TR" sz="1200" dirty="0">
                <a:solidFill>
                  <a:schemeClr val="tx1"/>
                </a:solidFill>
              </a:rPr>
              <a:t>, N. (2012). </a:t>
            </a:r>
            <a:r>
              <a:rPr lang="tr-TR" sz="1200" dirty="0" err="1">
                <a:solidFill>
                  <a:schemeClr val="tx1"/>
                </a:solidFill>
              </a:rPr>
              <a:t>Methylphenidate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treatment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adult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male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prison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inmates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attention-deficit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hyperactivity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disorder</a:t>
            </a:r>
            <a:r>
              <a:rPr lang="tr-TR" sz="1200" dirty="0">
                <a:solidFill>
                  <a:schemeClr val="tx1"/>
                </a:solidFill>
              </a:rPr>
              <a:t>: </a:t>
            </a:r>
            <a:r>
              <a:rPr lang="tr-TR" sz="1200" dirty="0" err="1">
                <a:solidFill>
                  <a:schemeClr val="tx1"/>
                </a:solidFill>
              </a:rPr>
              <a:t>randomised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double-blind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placebo-controlled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trial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with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open-label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extension</a:t>
            </a:r>
            <a:r>
              <a:rPr lang="tr-TR" sz="1200" dirty="0">
                <a:solidFill>
                  <a:schemeClr val="tx1"/>
                </a:solidFill>
              </a:rPr>
              <a:t>. British </a:t>
            </a:r>
            <a:r>
              <a:rPr lang="tr-TR" sz="1200" dirty="0" err="1">
                <a:solidFill>
                  <a:schemeClr val="tx1"/>
                </a:solidFill>
              </a:rPr>
              <a:t>Journal</a:t>
            </a:r>
            <a:r>
              <a:rPr lang="tr-TR" sz="1200" dirty="0">
                <a:solidFill>
                  <a:schemeClr val="tx1"/>
                </a:solidFill>
              </a:rPr>
              <a:t> of </a:t>
            </a:r>
            <a:r>
              <a:rPr lang="tr-TR" sz="1200" dirty="0" err="1">
                <a:solidFill>
                  <a:schemeClr val="tx1"/>
                </a:solidFill>
              </a:rPr>
              <a:t>Psychiatry</a:t>
            </a:r>
            <a:r>
              <a:rPr lang="tr-TR" sz="1200" dirty="0">
                <a:solidFill>
                  <a:schemeClr val="tx1"/>
                </a:solidFill>
              </a:rPr>
              <a:t>, 200(1), </a:t>
            </a:r>
            <a:r>
              <a:rPr lang="tr-TR" sz="1200" dirty="0" smtClean="0">
                <a:solidFill>
                  <a:schemeClr val="tx1"/>
                </a:solidFill>
              </a:rPr>
              <a:t>68–73. https</a:t>
            </a:r>
            <a:r>
              <a:rPr lang="tr-TR" sz="1200" dirty="0">
                <a:solidFill>
                  <a:schemeClr val="tx1"/>
                </a:solidFill>
              </a:rPr>
              <a:t>://doi.org/10.1192/bjp.bp.111.092940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61248"/>
            <a:ext cx="1343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153</TotalTime>
  <Words>329</Words>
  <Application>Microsoft Office PowerPoint</Application>
  <PresentationFormat>Ekran Gösterisi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Üst Düzey</vt:lpstr>
      <vt:lpstr>Effects Of Methylphenidate On  Electrocardiogram And Systemic Arterial Pressure In Children with Attention Deficit And Hyperactivity Disorder </vt:lpstr>
      <vt:lpstr>INTRODUCTION</vt:lpstr>
      <vt:lpstr>PowerPoint Sunusu</vt:lpstr>
      <vt:lpstr>METHOD</vt:lpstr>
      <vt:lpstr>RESULTS</vt:lpstr>
      <vt:lpstr>PowerPoint Sunusu</vt:lpstr>
      <vt:lpstr>PowerPoint Sunusu</vt:lpstr>
      <vt:lpstr>DISCUSSION</vt:lpstr>
      <vt:lpstr>REFERENCES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Dikkat Eksikliği Ve Hiperaktivite Bozukluğu Olan Çocuk Hastalarda, Metilfenidat Kullanımının Elektrokardiyogram Ve Sistemik Arteriyel Basınç Üzerine Olan Etkileri</dc:title>
  <dc:creator>Pc</dc:creator>
  <cp:lastModifiedBy>Pc</cp:lastModifiedBy>
  <cp:revision>12</cp:revision>
  <dcterms:created xsi:type="dcterms:W3CDTF">2020-12-06T09:52:10Z</dcterms:created>
  <dcterms:modified xsi:type="dcterms:W3CDTF">2021-06-01T19:51:15Z</dcterms:modified>
</cp:coreProperties>
</file>